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6" r:id="rId28"/>
    <p:sldId id="282" r:id="rId29"/>
    <p:sldId id="283" r:id="rId30"/>
    <p:sldId id="284" r:id="rId31"/>
    <p:sldId id="285" r:id="rId32"/>
    <p:sldId id="288" r:id="rId33"/>
    <p:sldId id="289" r:id="rId34"/>
    <p:sldId id="290" r:id="rId35"/>
    <p:sldId id="291" r:id="rId36"/>
    <p:sldId id="28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1299" autoAdjust="0"/>
  </p:normalViewPr>
  <p:slideViewPr>
    <p:cSldViewPr snapToGrid="0">
      <p:cViewPr varScale="1">
        <p:scale>
          <a:sx n="81" d="100"/>
          <a:sy n="81" d="100"/>
        </p:scale>
        <p:origin x="16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E824DB-38FC-4A2D-AE18-7DB4B903DCB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0DBB6F3-3718-498F-99AC-1DFA23A06A05}">
      <dgm:prSet custT="1"/>
      <dgm:spPr/>
      <dgm:t>
        <a:bodyPr/>
        <a:lstStyle/>
        <a:p>
          <a:r>
            <a:rPr lang="en-US" sz="1800" dirty="0"/>
            <a:t>Two new park benches</a:t>
          </a:r>
        </a:p>
      </dgm:t>
    </dgm:pt>
    <dgm:pt modelId="{FB2FB863-7560-45E4-8A52-F795EBDB37E5}" type="parTrans" cxnId="{30E52907-7315-4DC1-B833-CCE6323EE33C}">
      <dgm:prSet/>
      <dgm:spPr/>
      <dgm:t>
        <a:bodyPr/>
        <a:lstStyle/>
        <a:p>
          <a:endParaRPr lang="en-US"/>
        </a:p>
      </dgm:t>
    </dgm:pt>
    <dgm:pt modelId="{D268F806-22C7-41E5-8542-C591E3EBF0AF}" type="sibTrans" cxnId="{30E52907-7315-4DC1-B833-CCE6323EE33C}">
      <dgm:prSet/>
      <dgm:spPr/>
      <dgm:t>
        <a:bodyPr/>
        <a:lstStyle/>
        <a:p>
          <a:endParaRPr lang="en-US"/>
        </a:p>
      </dgm:t>
    </dgm:pt>
    <dgm:pt modelId="{AC331336-249E-47C1-84D8-F2B191F90180}">
      <dgm:prSet custT="1"/>
      <dgm:spPr/>
      <dgm:t>
        <a:bodyPr/>
        <a:lstStyle/>
        <a:p>
          <a:r>
            <a:rPr lang="en-US" sz="1800" dirty="0" err="1"/>
            <a:t>Sanican</a:t>
          </a:r>
          <a:r>
            <a:rPr lang="en-US" sz="1800" dirty="0"/>
            <a:t> at the Playground</a:t>
          </a:r>
        </a:p>
      </dgm:t>
    </dgm:pt>
    <dgm:pt modelId="{EB40D990-F4CF-4309-893C-23E3BA565BB4}" type="parTrans" cxnId="{362346CA-640C-4A37-9B0A-54067E3A5A2B}">
      <dgm:prSet/>
      <dgm:spPr/>
      <dgm:t>
        <a:bodyPr/>
        <a:lstStyle/>
        <a:p>
          <a:endParaRPr lang="en-US"/>
        </a:p>
      </dgm:t>
    </dgm:pt>
    <dgm:pt modelId="{1EDC8896-0E2D-4AFD-8C3F-A515B3697AEC}" type="sibTrans" cxnId="{362346CA-640C-4A37-9B0A-54067E3A5A2B}">
      <dgm:prSet/>
      <dgm:spPr/>
      <dgm:t>
        <a:bodyPr/>
        <a:lstStyle/>
        <a:p>
          <a:endParaRPr lang="en-US"/>
        </a:p>
      </dgm:t>
    </dgm:pt>
    <dgm:pt modelId="{D527FEF2-8F71-4E67-A3C2-3545B1691355}">
      <dgm:prSet custT="1"/>
      <dgm:spPr/>
      <dgm:t>
        <a:bodyPr/>
        <a:lstStyle/>
        <a:p>
          <a:r>
            <a:rPr lang="en-US" sz="1800" dirty="0"/>
            <a:t>Neighbor Labor</a:t>
          </a:r>
        </a:p>
      </dgm:t>
    </dgm:pt>
    <dgm:pt modelId="{2A4094B6-2235-47B4-B44F-2E080A13E08F}" type="parTrans" cxnId="{C836C9F3-45EC-4FEF-8CBE-B921376A03B8}">
      <dgm:prSet/>
      <dgm:spPr/>
      <dgm:t>
        <a:bodyPr/>
        <a:lstStyle/>
        <a:p>
          <a:endParaRPr lang="en-US"/>
        </a:p>
      </dgm:t>
    </dgm:pt>
    <dgm:pt modelId="{5589F0F0-6E79-4D7E-9995-51C4638DB149}" type="sibTrans" cxnId="{C836C9F3-45EC-4FEF-8CBE-B921376A03B8}">
      <dgm:prSet/>
      <dgm:spPr/>
      <dgm:t>
        <a:bodyPr/>
        <a:lstStyle/>
        <a:p>
          <a:endParaRPr lang="en-US"/>
        </a:p>
      </dgm:t>
    </dgm:pt>
    <dgm:pt modelId="{56C7C419-DCB7-4982-B6A8-8B00DDC13AB8}">
      <dgm:prSet custT="1"/>
      <dgm:spPr/>
      <dgm:t>
        <a:bodyPr/>
        <a:lstStyle/>
        <a:p>
          <a:r>
            <a:rPr lang="en-US" sz="1800" dirty="0"/>
            <a:t>Invasive Species (blackberry) removals – both volunteers + SDOT</a:t>
          </a:r>
        </a:p>
      </dgm:t>
    </dgm:pt>
    <dgm:pt modelId="{C9CF56FF-42FD-42C9-B6B0-6943DDD8CDF5}" type="parTrans" cxnId="{B856B398-9E1C-4AF0-9227-847FF6E32B8C}">
      <dgm:prSet/>
      <dgm:spPr/>
      <dgm:t>
        <a:bodyPr/>
        <a:lstStyle/>
        <a:p>
          <a:endParaRPr lang="en-US"/>
        </a:p>
      </dgm:t>
    </dgm:pt>
    <dgm:pt modelId="{3831BBFC-355B-4FB1-9153-F66938C2D9D7}" type="sibTrans" cxnId="{B856B398-9E1C-4AF0-9227-847FF6E32B8C}">
      <dgm:prSet/>
      <dgm:spPr/>
      <dgm:t>
        <a:bodyPr/>
        <a:lstStyle/>
        <a:p>
          <a:endParaRPr lang="en-US"/>
        </a:p>
      </dgm:t>
    </dgm:pt>
    <dgm:pt modelId="{161C67F3-C5F1-4388-ACFF-31CD3057A661}">
      <dgm:prSet custT="1"/>
      <dgm:spPr/>
      <dgm:t>
        <a:bodyPr/>
        <a:lstStyle/>
        <a:p>
          <a:r>
            <a:rPr lang="en-US" sz="1800" dirty="0"/>
            <a:t>NE 106</a:t>
          </a:r>
          <a:r>
            <a:rPr lang="en-US" sz="1800" baseline="30000" dirty="0"/>
            <a:t>th</a:t>
          </a:r>
          <a:r>
            <a:rPr lang="en-US" sz="1800" dirty="0"/>
            <a:t> Embankment clean-up</a:t>
          </a:r>
        </a:p>
      </dgm:t>
    </dgm:pt>
    <dgm:pt modelId="{781D1520-D174-422F-BE5B-1DAF11DD9EFC}" type="parTrans" cxnId="{9522700D-637A-4D20-B835-86D2B60AE900}">
      <dgm:prSet/>
      <dgm:spPr/>
      <dgm:t>
        <a:bodyPr/>
        <a:lstStyle/>
        <a:p>
          <a:endParaRPr lang="en-US"/>
        </a:p>
      </dgm:t>
    </dgm:pt>
    <dgm:pt modelId="{672500C5-1264-4249-887E-5CF5C0256D3E}" type="sibTrans" cxnId="{9522700D-637A-4D20-B835-86D2B60AE900}">
      <dgm:prSet/>
      <dgm:spPr/>
      <dgm:t>
        <a:bodyPr/>
        <a:lstStyle/>
        <a:p>
          <a:endParaRPr lang="en-US"/>
        </a:p>
      </dgm:t>
    </dgm:pt>
    <dgm:pt modelId="{DC1331FE-854B-4326-9F9C-B0B6732AECCF}">
      <dgm:prSet custT="1"/>
      <dgm:spPr/>
      <dgm:t>
        <a:bodyPr/>
        <a:lstStyle/>
        <a:p>
          <a:r>
            <a:rPr lang="en-US" sz="1800" dirty="0"/>
            <a:t>Significant communications and research around Park improvements</a:t>
          </a:r>
        </a:p>
      </dgm:t>
    </dgm:pt>
    <dgm:pt modelId="{2FFAC0F2-C1AF-4CBA-A5CE-CDF76FE0EC91}" type="parTrans" cxnId="{C260B68D-7333-4BB5-80B0-3258F5F84AC4}">
      <dgm:prSet/>
      <dgm:spPr/>
      <dgm:t>
        <a:bodyPr/>
        <a:lstStyle/>
        <a:p>
          <a:endParaRPr lang="en-US"/>
        </a:p>
      </dgm:t>
    </dgm:pt>
    <dgm:pt modelId="{408BD759-C26A-4719-B886-9EBC48B5B577}" type="sibTrans" cxnId="{C260B68D-7333-4BB5-80B0-3258F5F84AC4}">
      <dgm:prSet/>
      <dgm:spPr/>
      <dgm:t>
        <a:bodyPr/>
        <a:lstStyle/>
        <a:p>
          <a:endParaRPr lang="en-US"/>
        </a:p>
      </dgm:t>
    </dgm:pt>
    <dgm:pt modelId="{CD141C67-9863-4C9C-963D-EB71CF4E4324}">
      <dgm:prSet custT="1"/>
      <dgm:spPr/>
      <dgm:t>
        <a:bodyPr/>
        <a:lstStyle/>
        <a:p>
          <a:r>
            <a:rPr lang="en-US" sz="1800" dirty="0"/>
            <a:t>Significant communications and research around traffic calming</a:t>
          </a:r>
        </a:p>
      </dgm:t>
    </dgm:pt>
    <dgm:pt modelId="{6081BC99-A052-4966-974A-734B4CA0BAE0}" type="parTrans" cxnId="{AD7C7477-BAB9-4047-83D5-174054D682B1}">
      <dgm:prSet/>
      <dgm:spPr/>
      <dgm:t>
        <a:bodyPr/>
        <a:lstStyle/>
        <a:p>
          <a:endParaRPr lang="en-US"/>
        </a:p>
      </dgm:t>
    </dgm:pt>
    <dgm:pt modelId="{8F4832C4-1ED9-47E7-B6BF-39890156FA24}" type="sibTrans" cxnId="{AD7C7477-BAB9-4047-83D5-174054D682B1}">
      <dgm:prSet/>
      <dgm:spPr/>
      <dgm:t>
        <a:bodyPr/>
        <a:lstStyle/>
        <a:p>
          <a:endParaRPr lang="en-US"/>
        </a:p>
      </dgm:t>
    </dgm:pt>
    <dgm:pt modelId="{14BE1606-CC88-43B8-AC75-A3AD5A5AFAA9}">
      <dgm:prSet custT="1"/>
      <dgm:spPr/>
      <dgm:t>
        <a:bodyPr/>
        <a:lstStyle/>
        <a:p>
          <a:r>
            <a:rPr lang="en-US" sz="1800" dirty="0"/>
            <a:t>November North Seattle Sock Drive</a:t>
          </a:r>
        </a:p>
      </dgm:t>
    </dgm:pt>
    <dgm:pt modelId="{C668228D-E7D8-4E4B-A85D-92A863D797E6}" type="parTrans" cxnId="{863A5F7A-4AEA-47B5-8CC2-D63593220877}">
      <dgm:prSet/>
      <dgm:spPr/>
      <dgm:t>
        <a:bodyPr/>
        <a:lstStyle/>
        <a:p>
          <a:endParaRPr lang="en-US"/>
        </a:p>
      </dgm:t>
    </dgm:pt>
    <dgm:pt modelId="{3CD1213C-B6C5-49AC-9FBE-0673C4DC3E35}" type="sibTrans" cxnId="{863A5F7A-4AEA-47B5-8CC2-D63593220877}">
      <dgm:prSet/>
      <dgm:spPr/>
      <dgm:t>
        <a:bodyPr/>
        <a:lstStyle/>
        <a:p>
          <a:endParaRPr lang="en-US"/>
        </a:p>
      </dgm:t>
    </dgm:pt>
    <dgm:pt modelId="{C768E000-51A7-40EB-8952-1ACD28EFE29D}" type="pres">
      <dgm:prSet presAssocID="{9FE824DB-38FC-4A2D-AE18-7DB4B903DCB1}" presName="linear" presStyleCnt="0">
        <dgm:presLayoutVars>
          <dgm:animLvl val="lvl"/>
          <dgm:resizeHandles val="exact"/>
        </dgm:presLayoutVars>
      </dgm:prSet>
      <dgm:spPr/>
    </dgm:pt>
    <dgm:pt modelId="{9F64DAE4-55F7-4F50-AE20-7D1DDE283098}" type="pres">
      <dgm:prSet presAssocID="{E0DBB6F3-3718-498F-99AC-1DFA23A06A05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FC1137CF-F396-40EE-AE92-1375FED619D9}" type="pres">
      <dgm:prSet presAssocID="{D268F806-22C7-41E5-8542-C591E3EBF0AF}" presName="spacer" presStyleCnt="0"/>
      <dgm:spPr/>
    </dgm:pt>
    <dgm:pt modelId="{FD3959E4-C4C0-40A3-A0F1-E45A1615D1B3}" type="pres">
      <dgm:prSet presAssocID="{AC331336-249E-47C1-84D8-F2B191F90180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9C6DA192-5082-4E4B-B292-85BB44C618BA}" type="pres">
      <dgm:prSet presAssocID="{1EDC8896-0E2D-4AFD-8C3F-A515B3697AEC}" presName="spacer" presStyleCnt="0"/>
      <dgm:spPr/>
    </dgm:pt>
    <dgm:pt modelId="{0F76C10F-3D5F-40D8-9F2E-EE22030206ED}" type="pres">
      <dgm:prSet presAssocID="{D527FEF2-8F71-4E67-A3C2-3545B1691355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46BB0989-B59E-4904-8985-91218BE3E97F}" type="pres">
      <dgm:prSet presAssocID="{5589F0F0-6E79-4D7E-9995-51C4638DB149}" presName="spacer" presStyleCnt="0"/>
      <dgm:spPr/>
    </dgm:pt>
    <dgm:pt modelId="{46C28EFD-AB1E-4901-9B20-4ADC65FF567F}" type="pres">
      <dgm:prSet presAssocID="{56C7C419-DCB7-4982-B6A8-8B00DDC13AB8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53D9EA79-75B9-4107-A4EA-45141558012C}" type="pres">
      <dgm:prSet presAssocID="{3831BBFC-355B-4FB1-9153-F66938C2D9D7}" presName="spacer" presStyleCnt="0"/>
      <dgm:spPr/>
    </dgm:pt>
    <dgm:pt modelId="{343FD363-F932-4E4E-A49F-EABEA4E841EB}" type="pres">
      <dgm:prSet presAssocID="{161C67F3-C5F1-4388-ACFF-31CD3057A661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D23EE35D-4E38-4543-9E01-E1C3EE76D619}" type="pres">
      <dgm:prSet presAssocID="{672500C5-1264-4249-887E-5CF5C0256D3E}" presName="spacer" presStyleCnt="0"/>
      <dgm:spPr/>
    </dgm:pt>
    <dgm:pt modelId="{417609CE-3D9C-4625-B1F9-3D1324714E73}" type="pres">
      <dgm:prSet presAssocID="{14BE1606-CC88-43B8-AC75-A3AD5A5AFAA9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834AF83E-5E6A-4872-93C3-12D577C1F590}" type="pres">
      <dgm:prSet presAssocID="{3CD1213C-B6C5-49AC-9FBE-0673C4DC3E35}" presName="spacer" presStyleCnt="0"/>
      <dgm:spPr/>
    </dgm:pt>
    <dgm:pt modelId="{20C4C5EB-DDC1-4818-84F3-D05E88CE38A2}" type="pres">
      <dgm:prSet presAssocID="{DC1331FE-854B-4326-9F9C-B0B6732AECCF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F88E3ECB-51DA-4311-A08A-596176A1DF1E}" type="pres">
      <dgm:prSet presAssocID="{408BD759-C26A-4719-B886-9EBC48B5B577}" presName="spacer" presStyleCnt="0"/>
      <dgm:spPr/>
    </dgm:pt>
    <dgm:pt modelId="{42974102-E38E-4637-AFE5-CAA49855672E}" type="pres">
      <dgm:prSet presAssocID="{CD141C67-9863-4C9C-963D-EB71CF4E4324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30E52907-7315-4DC1-B833-CCE6323EE33C}" srcId="{9FE824DB-38FC-4A2D-AE18-7DB4B903DCB1}" destId="{E0DBB6F3-3718-498F-99AC-1DFA23A06A05}" srcOrd="0" destOrd="0" parTransId="{FB2FB863-7560-45E4-8A52-F795EBDB37E5}" sibTransId="{D268F806-22C7-41E5-8542-C591E3EBF0AF}"/>
    <dgm:cxn modelId="{DC4B3B08-E8DD-4C3D-977B-ECDB043F7EED}" type="presOf" srcId="{CD141C67-9863-4C9C-963D-EB71CF4E4324}" destId="{42974102-E38E-4637-AFE5-CAA49855672E}" srcOrd="0" destOrd="0" presId="urn:microsoft.com/office/officeart/2005/8/layout/vList2"/>
    <dgm:cxn modelId="{9522700D-637A-4D20-B835-86D2B60AE900}" srcId="{9FE824DB-38FC-4A2D-AE18-7DB4B903DCB1}" destId="{161C67F3-C5F1-4388-ACFF-31CD3057A661}" srcOrd="4" destOrd="0" parTransId="{781D1520-D174-422F-BE5B-1DAF11DD9EFC}" sibTransId="{672500C5-1264-4249-887E-5CF5C0256D3E}"/>
    <dgm:cxn modelId="{632A781B-27DD-4F5B-BC82-8CD5245A1785}" type="presOf" srcId="{9FE824DB-38FC-4A2D-AE18-7DB4B903DCB1}" destId="{C768E000-51A7-40EB-8952-1ACD28EFE29D}" srcOrd="0" destOrd="0" presId="urn:microsoft.com/office/officeart/2005/8/layout/vList2"/>
    <dgm:cxn modelId="{DCED0B1C-49AF-43A0-82C5-7B741E3D12EA}" type="presOf" srcId="{14BE1606-CC88-43B8-AC75-A3AD5A5AFAA9}" destId="{417609CE-3D9C-4625-B1F9-3D1324714E73}" srcOrd="0" destOrd="0" presId="urn:microsoft.com/office/officeart/2005/8/layout/vList2"/>
    <dgm:cxn modelId="{4EC0B820-00F9-4740-9623-B4295DA92008}" type="presOf" srcId="{AC331336-249E-47C1-84D8-F2B191F90180}" destId="{FD3959E4-C4C0-40A3-A0F1-E45A1615D1B3}" srcOrd="0" destOrd="0" presId="urn:microsoft.com/office/officeart/2005/8/layout/vList2"/>
    <dgm:cxn modelId="{3660A122-562F-4E11-91C7-4EF49BCF958E}" type="presOf" srcId="{D527FEF2-8F71-4E67-A3C2-3545B1691355}" destId="{0F76C10F-3D5F-40D8-9F2E-EE22030206ED}" srcOrd="0" destOrd="0" presId="urn:microsoft.com/office/officeart/2005/8/layout/vList2"/>
    <dgm:cxn modelId="{4B809F56-BA63-4638-9942-D2B9BAFD305A}" type="presOf" srcId="{DC1331FE-854B-4326-9F9C-B0B6732AECCF}" destId="{20C4C5EB-DDC1-4818-84F3-D05E88CE38A2}" srcOrd="0" destOrd="0" presId="urn:microsoft.com/office/officeart/2005/8/layout/vList2"/>
    <dgm:cxn modelId="{AD7C7477-BAB9-4047-83D5-174054D682B1}" srcId="{9FE824DB-38FC-4A2D-AE18-7DB4B903DCB1}" destId="{CD141C67-9863-4C9C-963D-EB71CF4E4324}" srcOrd="7" destOrd="0" parTransId="{6081BC99-A052-4966-974A-734B4CA0BAE0}" sibTransId="{8F4832C4-1ED9-47E7-B6BF-39890156FA24}"/>
    <dgm:cxn modelId="{863A5F7A-4AEA-47B5-8CC2-D63593220877}" srcId="{9FE824DB-38FC-4A2D-AE18-7DB4B903DCB1}" destId="{14BE1606-CC88-43B8-AC75-A3AD5A5AFAA9}" srcOrd="5" destOrd="0" parTransId="{C668228D-E7D8-4E4B-A85D-92A863D797E6}" sibTransId="{3CD1213C-B6C5-49AC-9FBE-0673C4DC3E35}"/>
    <dgm:cxn modelId="{C260B68D-7333-4BB5-80B0-3258F5F84AC4}" srcId="{9FE824DB-38FC-4A2D-AE18-7DB4B903DCB1}" destId="{DC1331FE-854B-4326-9F9C-B0B6732AECCF}" srcOrd="6" destOrd="0" parTransId="{2FFAC0F2-C1AF-4CBA-A5CE-CDF76FE0EC91}" sibTransId="{408BD759-C26A-4719-B886-9EBC48B5B577}"/>
    <dgm:cxn modelId="{B856B398-9E1C-4AF0-9227-847FF6E32B8C}" srcId="{9FE824DB-38FC-4A2D-AE18-7DB4B903DCB1}" destId="{56C7C419-DCB7-4982-B6A8-8B00DDC13AB8}" srcOrd="3" destOrd="0" parTransId="{C9CF56FF-42FD-42C9-B6B0-6943DDD8CDF5}" sibTransId="{3831BBFC-355B-4FB1-9153-F66938C2D9D7}"/>
    <dgm:cxn modelId="{CD14EA99-2D8F-4895-89B7-FE88174D5380}" type="presOf" srcId="{56C7C419-DCB7-4982-B6A8-8B00DDC13AB8}" destId="{46C28EFD-AB1E-4901-9B20-4ADC65FF567F}" srcOrd="0" destOrd="0" presId="urn:microsoft.com/office/officeart/2005/8/layout/vList2"/>
    <dgm:cxn modelId="{261774BF-4FAC-4666-91F1-9E9E52D99DB5}" type="presOf" srcId="{E0DBB6F3-3718-498F-99AC-1DFA23A06A05}" destId="{9F64DAE4-55F7-4F50-AE20-7D1DDE283098}" srcOrd="0" destOrd="0" presId="urn:microsoft.com/office/officeart/2005/8/layout/vList2"/>
    <dgm:cxn modelId="{362346CA-640C-4A37-9B0A-54067E3A5A2B}" srcId="{9FE824DB-38FC-4A2D-AE18-7DB4B903DCB1}" destId="{AC331336-249E-47C1-84D8-F2B191F90180}" srcOrd="1" destOrd="0" parTransId="{EB40D990-F4CF-4309-893C-23E3BA565BB4}" sibTransId="{1EDC8896-0E2D-4AFD-8C3F-A515B3697AEC}"/>
    <dgm:cxn modelId="{059C34DA-3ACF-408B-A1D6-EDED0F2155A3}" type="presOf" srcId="{161C67F3-C5F1-4388-ACFF-31CD3057A661}" destId="{343FD363-F932-4E4E-A49F-EABEA4E841EB}" srcOrd="0" destOrd="0" presId="urn:microsoft.com/office/officeart/2005/8/layout/vList2"/>
    <dgm:cxn modelId="{C836C9F3-45EC-4FEF-8CBE-B921376A03B8}" srcId="{9FE824DB-38FC-4A2D-AE18-7DB4B903DCB1}" destId="{D527FEF2-8F71-4E67-A3C2-3545B1691355}" srcOrd="2" destOrd="0" parTransId="{2A4094B6-2235-47B4-B44F-2E080A13E08F}" sibTransId="{5589F0F0-6E79-4D7E-9995-51C4638DB149}"/>
    <dgm:cxn modelId="{04427A3F-112D-4C44-8201-FBF73A513C0A}" type="presParOf" srcId="{C768E000-51A7-40EB-8952-1ACD28EFE29D}" destId="{9F64DAE4-55F7-4F50-AE20-7D1DDE283098}" srcOrd="0" destOrd="0" presId="urn:microsoft.com/office/officeart/2005/8/layout/vList2"/>
    <dgm:cxn modelId="{5228316D-255E-4AFD-8455-2458F0A12B2F}" type="presParOf" srcId="{C768E000-51A7-40EB-8952-1ACD28EFE29D}" destId="{FC1137CF-F396-40EE-AE92-1375FED619D9}" srcOrd="1" destOrd="0" presId="urn:microsoft.com/office/officeart/2005/8/layout/vList2"/>
    <dgm:cxn modelId="{9C4CF17D-4BE6-4142-A9C7-DD1049641C8F}" type="presParOf" srcId="{C768E000-51A7-40EB-8952-1ACD28EFE29D}" destId="{FD3959E4-C4C0-40A3-A0F1-E45A1615D1B3}" srcOrd="2" destOrd="0" presId="urn:microsoft.com/office/officeart/2005/8/layout/vList2"/>
    <dgm:cxn modelId="{FFA1ECCF-8916-4746-9798-56F914D3FA72}" type="presParOf" srcId="{C768E000-51A7-40EB-8952-1ACD28EFE29D}" destId="{9C6DA192-5082-4E4B-B292-85BB44C618BA}" srcOrd="3" destOrd="0" presId="urn:microsoft.com/office/officeart/2005/8/layout/vList2"/>
    <dgm:cxn modelId="{04F7B88C-58D3-4801-A5A6-466B912830FD}" type="presParOf" srcId="{C768E000-51A7-40EB-8952-1ACD28EFE29D}" destId="{0F76C10F-3D5F-40D8-9F2E-EE22030206ED}" srcOrd="4" destOrd="0" presId="urn:microsoft.com/office/officeart/2005/8/layout/vList2"/>
    <dgm:cxn modelId="{50D8A05B-0EF6-46F4-95BA-2C084E32C0AC}" type="presParOf" srcId="{C768E000-51A7-40EB-8952-1ACD28EFE29D}" destId="{46BB0989-B59E-4904-8985-91218BE3E97F}" srcOrd="5" destOrd="0" presId="urn:microsoft.com/office/officeart/2005/8/layout/vList2"/>
    <dgm:cxn modelId="{81529E5B-C4D7-4533-A8AE-30FB53198962}" type="presParOf" srcId="{C768E000-51A7-40EB-8952-1ACD28EFE29D}" destId="{46C28EFD-AB1E-4901-9B20-4ADC65FF567F}" srcOrd="6" destOrd="0" presId="urn:microsoft.com/office/officeart/2005/8/layout/vList2"/>
    <dgm:cxn modelId="{046AC992-63D5-49EC-8F4B-8409A0860C14}" type="presParOf" srcId="{C768E000-51A7-40EB-8952-1ACD28EFE29D}" destId="{53D9EA79-75B9-4107-A4EA-45141558012C}" srcOrd="7" destOrd="0" presId="urn:microsoft.com/office/officeart/2005/8/layout/vList2"/>
    <dgm:cxn modelId="{76B15197-AD12-4A65-8BF7-DD40CE0519B3}" type="presParOf" srcId="{C768E000-51A7-40EB-8952-1ACD28EFE29D}" destId="{343FD363-F932-4E4E-A49F-EABEA4E841EB}" srcOrd="8" destOrd="0" presId="urn:microsoft.com/office/officeart/2005/8/layout/vList2"/>
    <dgm:cxn modelId="{EF3A0ECC-7525-4454-A99A-1D4CF7060E9F}" type="presParOf" srcId="{C768E000-51A7-40EB-8952-1ACD28EFE29D}" destId="{D23EE35D-4E38-4543-9E01-E1C3EE76D619}" srcOrd="9" destOrd="0" presId="urn:microsoft.com/office/officeart/2005/8/layout/vList2"/>
    <dgm:cxn modelId="{70BAC967-76C1-47B8-A545-08C8B8EA7AF3}" type="presParOf" srcId="{C768E000-51A7-40EB-8952-1ACD28EFE29D}" destId="{417609CE-3D9C-4625-B1F9-3D1324714E73}" srcOrd="10" destOrd="0" presId="urn:microsoft.com/office/officeart/2005/8/layout/vList2"/>
    <dgm:cxn modelId="{66591A38-0B1A-45E4-BA3E-0902BDA3799C}" type="presParOf" srcId="{C768E000-51A7-40EB-8952-1ACD28EFE29D}" destId="{834AF83E-5E6A-4872-93C3-12D577C1F590}" srcOrd="11" destOrd="0" presId="urn:microsoft.com/office/officeart/2005/8/layout/vList2"/>
    <dgm:cxn modelId="{3987F60D-0483-4F42-A38D-E6A2B29B5C45}" type="presParOf" srcId="{C768E000-51A7-40EB-8952-1ACD28EFE29D}" destId="{20C4C5EB-DDC1-4818-84F3-D05E88CE38A2}" srcOrd="12" destOrd="0" presId="urn:microsoft.com/office/officeart/2005/8/layout/vList2"/>
    <dgm:cxn modelId="{3B760199-3F14-496F-BF0B-B58D0170DB75}" type="presParOf" srcId="{C768E000-51A7-40EB-8952-1ACD28EFE29D}" destId="{F88E3ECB-51DA-4311-A08A-596176A1DF1E}" srcOrd="13" destOrd="0" presId="urn:microsoft.com/office/officeart/2005/8/layout/vList2"/>
    <dgm:cxn modelId="{B09FA05D-767F-47F4-83FF-7E5D14C852D5}" type="presParOf" srcId="{C768E000-51A7-40EB-8952-1ACD28EFE29D}" destId="{42974102-E38E-4637-AFE5-CAA49855672E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64DAE4-55F7-4F50-AE20-7D1DDE283098}">
      <dsp:nvSpPr>
        <dsp:cNvPr id="0" name=""/>
        <dsp:cNvSpPr/>
      </dsp:nvSpPr>
      <dsp:spPr>
        <a:xfrm>
          <a:off x="0" y="12386"/>
          <a:ext cx="6263640" cy="71106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Two new park benches</a:t>
          </a:r>
        </a:p>
      </dsp:txBody>
      <dsp:txXfrm>
        <a:off x="34711" y="47097"/>
        <a:ext cx="6194218" cy="641645"/>
      </dsp:txXfrm>
    </dsp:sp>
    <dsp:sp modelId="{FD3959E4-C4C0-40A3-A0F1-E45A1615D1B3}">
      <dsp:nvSpPr>
        <dsp:cNvPr id="0" name=""/>
        <dsp:cNvSpPr/>
      </dsp:nvSpPr>
      <dsp:spPr>
        <a:xfrm>
          <a:off x="0" y="755134"/>
          <a:ext cx="6263640" cy="711067"/>
        </a:xfrm>
        <a:prstGeom prst="roundRect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Sanican</a:t>
          </a:r>
          <a:r>
            <a:rPr lang="en-US" sz="1800" kern="1200" dirty="0"/>
            <a:t> at the Playground</a:t>
          </a:r>
        </a:p>
      </dsp:txBody>
      <dsp:txXfrm>
        <a:off x="34711" y="789845"/>
        <a:ext cx="6194218" cy="641645"/>
      </dsp:txXfrm>
    </dsp:sp>
    <dsp:sp modelId="{0F76C10F-3D5F-40D8-9F2E-EE22030206ED}">
      <dsp:nvSpPr>
        <dsp:cNvPr id="0" name=""/>
        <dsp:cNvSpPr/>
      </dsp:nvSpPr>
      <dsp:spPr>
        <a:xfrm>
          <a:off x="0" y="1497881"/>
          <a:ext cx="6263640" cy="711067"/>
        </a:xfrm>
        <a:prstGeom prst="roundRect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Neighbor Labor</a:t>
          </a:r>
        </a:p>
      </dsp:txBody>
      <dsp:txXfrm>
        <a:off x="34711" y="1532592"/>
        <a:ext cx="6194218" cy="641645"/>
      </dsp:txXfrm>
    </dsp:sp>
    <dsp:sp modelId="{46C28EFD-AB1E-4901-9B20-4ADC65FF567F}">
      <dsp:nvSpPr>
        <dsp:cNvPr id="0" name=""/>
        <dsp:cNvSpPr/>
      </dsp:nvSpPr>
      <dsp:spPr>
        <a:xfrm>
          <a:off x="0" y="2240629"/>
          <a:ext cx="6263640" cy="711067"/>
        </a:xfrm>
        <a:prstGeom prst="roundRect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Invasive Species (blackberry) removals – both volunteers + SDOT</a:t>
          </a:r>
        </a:p>
      </dsp:txBody>
      <dsp:txXfrm>
        <a:off x="34711" y="2275340"/>
        <a:ext cx="6194218" cy="641645"/>
      </dsp:txXfrm>
    </dsp:sp>
    <dsp:sp modelId="{343FD363-F932-4E4E-A49F-EABEA4E841EB}">
      <dsp:nvSpPr>
        <dsp:cNvPr id="0" name=""/>
        <dsp:cNvSpPr/>
      </dsp:nvSpPr>
      <dsp:spPr>
        <a:xfrm>
          <a:off x="0" y="2983377"/>
          <a:ext cx="6263640" cy="711067"/>
        </a:xfrm>
        <a:prstGeom prst="roundRect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NE 106</a:t>
          </a:r>
          <a:r>
            <a:rPr lang="en-US" sz="1800" kern="1200" baseline="30000" dirty="0"/>
            <a:t>th</a:t>
          </a:r>
          <a:r>
            <a:rPr lang="en-US" sz="1800" kern="1200" dirty="0"/>
            <a:t> Embankment clean-up</a:t>
          </a:r>
        </a:p>
      </dsp:txBody>
      <dsp:txXfrm>
        <a:off x="34711" y="3018088"/>
        <a:ext cx="6194218" cy="641645"/>
      </dsp:txXfrm>
    </dsp:sp>
    <dsp:sp modelId="{417609CE-3D9C-4625-B1F9-3D1324714E73}">
      <dsp:nvSpPr>
        <dsp:cNvPr id="0" name=""/>
        <dsp:cNvSpPr/>
      </dsp:nvSpPr>
      <dsp:spPr>
        <a:xfrm>
          <a:off x="0" y="3726124"/>
          <a:ext cx="6263640" cy="711067"/>
        </a:xfrm>
        <a:prstGeom prst="roundRect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November North Seattle Sock Drive</a:t>
          </a:r>
        </a:p>
      </dsp:txBody>
      <dsp:txXfrm>
        <a:off x="34711" y="3760835"/>
        <a:ext cx="6194218" cy="641645"/>
      </dsp:txXfrm>
    </dsp:sp>
    <dsp:sp modelId="{20C4C5EB-DDC1-4818-84F3-D05E88CE38A2}">
      <dsp:nvSpPr>
        <dsp:cNvPr id="0" name=""/>
        <dsp:cNvSpPr/>
      </dsp:nvSpPr>
      <dsp:spPr>
        <a:xfrm>
          <a:off x="0" y="4468872"/>
          <a:ext cx="6263640" cy="711067"/>
        </a:xfrm>
        <a:prstGeom prst="roundRect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Significant communications and research around Park improvements</a:t>
          </a:r>
        </a:p>
      </dsp:txBody>
      <dsp:txXfrm>
        <a:off x="34711" y="4503583"/>
        <a:ext cx="6194218" cy="641645"/>
      </dsp:txXfrm>
    </dsp:sp>
    <dsp:sp modelId="{42974102-E38E-4637-AFE5-CAA49855672E}">
      <dsp:nvSpPr>
        <dsp:cNvPr id="0" name=""/>
        <dsp:cNvSpPr/>
      </dsp:nvSpPr>
      <dsp:spPr>
        <a:xfrm>
          <a:off x="0" y="5211619"/>
          <a:ext cx="6263640" cy="71106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Significant communications and research around traffic calming</a:t>
          </a:r>
        </a:p>
      </dsp:txBody>
      <dsp:txXfrm>
        <a:off x="34711" y="5246330"/>
        <a:ext cx="6194218" cy="6416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AD4B0-4F1F-4F75-BC8F-1FC84B586C8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DBC8D-D9DA-4B05-A2D9-6C36A4FD6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6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Utility Box Artwork -  Opened May</a:t>
            </a:r>
          </a:p>
          <a:p>
            <a:r>
              <a:rPr lang="en-US" dirty="0"/>
              <a:t>$10k through Dept of Neighborhoods</a:t>
            </a:r>
          </a:p>
          <a:p>
            <a:r>
              <a:rPr lang="en-US" dirty="0"/>
              <a:t>Raised nearly $800 locally</a:t>
            </a:r>
          </a:p>
          <a:p>
            <a:r>
              <a:rPr lang="en-US" dirty="0"/>
              <a:t>Supported eight local artists from very different backgrounds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74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Monthly Meetings with Featured Speakers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2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Silly Walk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33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Consolidated Facebook groups and grew audiences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05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Spring physical flyer campaign to grow email and Facebook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78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Established Community Message Board policies and energized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20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Strengthened relationships with neighboring Councils and representatives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41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Created phone and voicemail line for community members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05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Continued focus on traffic calming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51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Developing a website in tandem with blog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94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Developing an annual calendar of monthly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88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Food Truck Fridays – bring neighbors together, support local businesses, new food during so much cooking from 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84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Developing a new logo and brand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50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Bringing back Food Truck Friday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89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Developing list of financial needs to give easier opportunities for community members to support our goals and initiatives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13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Strengthen relationship and ways to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1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Neighborhood Survey – learn the priorities of our residents and act upon them.</a:t>
            </a:r>
          </a:p>
          <a:p>
            <a:r>
              <a:rPr lang="en-US" dirty="0"/>
              <a:t>Digital survey</a:t>
            </a:r>
          </a:p>
          <a:p>
            <a:r>
              <a:rPr lang="en-US" dirty="0"/>
              <a:t>Task Force to evaluate</a:t>
            </a:r>
          </a:p>
          <a:p>
            <a:r>
              <a:rPr lang="en-US" dirty="0"/>
              <a:t>Public reporting</a:t>
            </a:r>
          </a:p>
          <a:p>
            <a:r>
              <a:rPr lang="en-US" dirty="0"/>
              <a:t>Committee heads to lead</a:t>
            </a:r>
          </a:p>
          <a:p>
            <a:r>
              <a:rPr lang="en-US" dirty="0"/>
              <a:t>Taking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61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Mayor Mondays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1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Teen Feed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08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Scavenger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93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Chili Cookoff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20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Yard Sale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8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Craft Fair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DBC8D-D9DA-4B05-A2D9-6C36A4FD6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94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2133F-3B6B-4617-9D19-3B8265049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1DE4D1-B468-4309-A7E2-E4E5BC5BC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3F790-AE6C-47C0-894A-AD5678D6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A5B7-D72E-4243-83E6-40582F73D94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83C51-76E2-4C37-8CDE-D7D909D7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855E-3EC4-441A-9B00-5B06945FD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E8F6-550A-42AF-9728-DBAE756D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2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75DF2-47EF-4A76-A421-EB47801C5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38637-A303-4224-A678-E2EC22029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C8452-52DE-4CEF-8257-D134D9A5B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A5B7-D72E-4243-83E6-40582F73D94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E9237-4D03-43AE-BE93-A71F48413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CA674-1F13-4D1B-BECB-849BB782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E8F6-550A-42AF-9728-DBAE756D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09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204E43-F8E1-4996-9271-274DE102BD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C536CC-7820-4884-9E8F-1E6625121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E7EED-602D-4CE4-9BFB-A8D27ACDE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A5B7-D72E-4243-83E6-40582F73D94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49130-63D5-4432-A8DA-A11B549E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99D39-3A4F-4795-A92E-D66A5877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E8F6-550A-42AF-9728-DBAE756D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88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916B7-13F0-4179-88D1-8FA3ABDAF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AA37F-D48D-43F6-B9C1-C883BB25B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31916-5981-410E-9789-C7E760844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A5B7-D72E-4243-83E6-40582F73D94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6368E-BB4F-4684-A44A-CDBD6B4CB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7946-C5B6-4AEA-A7E0-39D8BD08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E8F6-550A-42AF-9728-DBAE756D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8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DE3A9-6632-4C8B-9557-F8627120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4BB6A-A2E2-4C7B-984A-99B6E6C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A12CE-4FCD-41F0-AD58-50CE825C8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A5B7-D72E-4243-83E6-40582F73D94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FF29-3808-49FF-9C11-4B46297FA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5FF97-6322-46A1-B600-D1FEF487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E8F6-550A-42AF-9728-DBAE756D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DE28E-6E85-4793-894C-96710EBD7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1F4BE-C12E-49B4-A0D2-575FAE32FA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B987B6-B0D3-40FC-B68B-EA499019E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5947CD-3421-4C5D-850B-B0D0651D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A5B7-D72E-4243-83E6-40582F73D94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5DBB0-0098-4774-89B1-AE7D58E6D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36395-9F5D-4782-A28D-E6ACCDE50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E8F6-550A-42AF-9728-DBAE756D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66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1A705-A84F-47C5-B87A-9C70C4C4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F1D32-DC87-49B0-9970-1D9BA0B1C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DAF1B-378F-4DC7-BDF0-A18485E6B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52E911-6103-46CB-A03E-B5D172C7D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C30A30-D8D2-49BE-BCDD-4CAA16A949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5858BF-7825-49EE-91CE-DC5226475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A5B7-D72E-4243-83E6-40582F73D94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7B7640-030B-429C-9A90-7158B51B1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BB4697-5985-472E-BDD5-AE35E05FE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E8F6-550A-42AF-9728-DBAE756D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1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68C86-7452-4411-952A-CF0E3AF3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F7ABB4-509E-45FA-AF7D-32F703E2F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A5B7-D72E-4243-83E6-40582F73D94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D104A-8BCC-40E5-A35F-673295EC3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A6A2C-C53B-4CFE-93A1-E76A2530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E8F6-550A-42AF-9728-DBAE756D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3C054C-053B-4720-BA43-4F4CAE431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A5B7-D72E-4243-83E6-40582F73D94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851872-A8A7-40DE-89AA-8412CD9EA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7CADD-FF2D-4EC2-98E5-B8C7F53B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E8F6-550A-42AF-9728-DBAE756D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91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4A54A-B6F8-423B-B6EC-3E59CCFE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F294D-3724-407B-98EC-A7DB8D290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BFF75-B4B8-4326-BDA0-2A424B0BE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CA3BA-385B-4D42-9F3B-60138689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A5B7-D72E-4243-83E6-40582F73D94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F5C10-5458-43CC-9DA8-6DE466806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1DFCF-5589-4530-815C-3E2D4943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E8F6-550A-42AF-9728-DBAE756D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79FE9-0DDA-4493-8DE7-1AE0FC02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E6B3EE-7C6D-44AF-84FF-C3864A6DE5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2F549-CCB2-4786-8CC6-5A59889E5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77C07-6311-4275-8F34-4A97A128F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A5B7-D72E-4243-83E6-40582F73D94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03D0F-E30F-4F32-8125-C124EC30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497E7-C951-46D4-84EA-8F6291421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CE8F6-550A-42AF-9728-DBAE756D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3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D4F734-48F5-426A-BB42-30CE49BB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7D33F-8251-47E8-A328-10B64A514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FA74F-28FC-428B-A1A1-F47AB3A37B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7A5B7-D72E-4243-83E6-40582F73D94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12C0F-2969-4598-AB65-E4E827861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59F99-112A-41B8-87E4-E8229F0B2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CE8F6-550A-42AF-9728-DBAE756D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6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CB4718-D3A3-4162-8888-6064CCC92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4164820"/>
          </a:xfrm>
        </p:spPr>
        <p:txBody>
          <a:bodyPr anchor="t">
            <a:normAutofit/>
          </a:bodyPr>
          <a:lstStyle/>
          <a:p>
            <a:pPr algn="r"/>
            <a:r>
              <a:rPr lang="en-US" sz="8000">
                <a:solidFill>
                  <a:srgbClr val="FFFFFF"/>
                </a:solidFill>
              </a:rPr>
              <a:t>Victory Heights </a:t>
            </a:r>
            <a:br>
              <a:rPr lang="en-US" sz="8000">
                <a:solidFill>
                  <a:srgbClr val="FFFFFF"/>
                </a:solidFill>
              </a:rPr>
            </a:br>
            <a:r>
              <a:rPr lang="en-US" sz="8000">
                <a:solidFill>
                  <a:srgbClr val="FFFFFF"/>
                </a:solidFill>
              </a:rPr>
              <a:t>Community Council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DEA97F-8CC0-4C3E-B564-0DA48A415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228" y="5972174"/>
            <a:ext cx="8578699" cy="504825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</a:rPr>
              <a:t>2021 Report</a:t>
            </a: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81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397417-2557-4E57-B800-7AB6D735F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Inaugural Fall Chili Cook-off</a:t>
            </a:r>
          </a:p>
        </p:txBody>
      </p:sp>
      <p:pic>
        <p:nvPicPr>
          <p:cNvPr id="5" name="Content Placeholder 4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EE60C10E-C131-49AC-BC15-0CCC85ABB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800634"/>
            <a:ext cx="7225748" cy="525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45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247F58-9B72-4042-ADB0-675C7BC95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" r="1707"/>
          <a:stretch/>
        </p:blipFill>
        <p:spPr>
          <a:xfrm>
            <a:off x="1021278" y="1781404"/>
            <a:ext cx="7555442" cy="325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61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C6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0255D-4EA0-43E1-BB36-F91AFA2F9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Craft Fair</a:t>
            </a:r>
          </a:p>
        </p:txBody>
      </p:sp>
      <p:pic>
        <p:nvPicPr>
          <p:cNvPr id="5" name="Content Placeholder 4" descr="A picture containing tree, outdoor, grass&#10;&#10;Description automatically generated">
            <a:extLst>
              <a:ext uri="{FF2B5EF4-FFF2-40B4-BE49-F238E27FC236}">
                <a16:creationId xmlns:a16="http://schemas.microsoft.com/office/drawing/2014/main" id="{D4AAE445-E210-46C5-B947-A2955C4B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" r="1" b="2971"/>
          <a:stretch/>
        </p:blipFill>
        <p:spPr>
          <a:xfrm>
            <a:off x="4051030" y="961812"/>
            <a:ext cx="7163338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12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42F54-0CFF-40FE-866B-2B76E906F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48" y="1481328"/>
            <a:ext cx="292608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Monthly Meeting with Interesting Speakers</a:t>
            </a:r>
          </a:p>
        </p:txBody>
      </p:sp>
      <p:sp>
        <p:nvSpPr>
          <p:cNvPr id="32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Content Placeholder 4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2127A631-C508-4CC5-AAEF-412734461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" r="12200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1385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14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CA442-BF79-48AD-9D5A-DE9805D2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August Silly Walk</a:t>
            </a:r>
          </a:p>
        </p:txBody>
      </p:sp>
      <p:pic>
        <p:nvPicPr>
          <p:cNvPr id="5" name="Content Placeholder 4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461AAE2A-8622-4D54-A073-A89254B23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87" y="961812"/>
            <a:ext cx="6708825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98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60BDF-AAC2-42F7-88CC-C6A0123C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Communications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67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58013F-F2CD-4604-9B34-EEB982D58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6" y="5091762"/>
            <a:ext cx="7484787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Facebook Audiences</a:t>
            </a:r>
          </a:p>
        </p:txBody>
      </p:sp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17B3498-E7B0-4F9A-8BCC-BA637259A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9" r="-1" b="2372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692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1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BCAB6C-DC45-4493-AE69-49F76D06C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4760132"/>
            <a:ext cx="3947420" cy="1777829"/>
          </a:xfrm>
        </p:spPr>
        <p:txBody>
          <a:bodyPr>
            <a:normAutofit/>
          </a:bodyPr>
          <a:lstStyle/>
          <a:p>
            <a:r>
              <a:rPr lang="en-US" sz="4000"/>
              <a:t>Building Communication Communities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4C110BA-81E8-4247-853A-5F2B93E92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37825"/>
          </a:xfrm>
          <a:custGeom>
            <a:avLst/>
            <a:gdLst>
              <a:gd name="connsiteX0" fmla="*/ 0 w 12192000"/>
              <a:gd name="connsiteY0" fmla="*/ 0 h 4537825"/>
              <a:gd name="connsiteX1" fmla="*/ 12192000 w 12192000"/>
              <a:gd name="connsiteY1" fmla="*/ 0 h 4537825"/>
              <a:gd name="connsiteX2" fmla="*/ 12192000 w 12192000"/>
              <a:gd name="connsiteY2" fmla="*/ 3020937 h 4537825"/>
              <a:gd name="connsiteX3" fmla="*/ 12192000 w 12192000"/>
              <a:gd name="connsiteY3" fmla="*/ 3213062 h 4537825"/>
              <a:gd name="connsiteX4" fmla="*/ 12192000 w 12192000"/>
              <a:gd name="connsiteY4" fmla="*/ 4188880 h 4537825"/>
              <a:gd name="connsiteX5" fmla="*/ 12113803 w 12192000"/>
              <a:gd name="connsiteY5" fmla="*/ 4197163 h 4537825"/>
              <a:gd name="connsiteX6" fmla="*/ 6753597 w 12192000"/>
              <a:gd name="connsiteY6" fmla="*/ 4520720 h 4537825"/>
              <a:gd name="connsiteX7" fmla="*/ 400746 w 12192000"/>
              <a:gd name="connsiteY7" fmla="*/ 4349377 h 4537825"/>
              <a:gd name="connsiteX8" fmla="*/ 0 w 12192000"/>
              <a:gd name="connsiteY8" fmla="*/ 4312401 h 4537825"/>
              <a:gd name="connsiteX9" fmla="*/ 0 w 12192000"/>
              <a:gd name="connsiteY9" fmla="*/ 3213062 h 4537825"/>
              <a:gd name="connsiteX10" fmla="*/ 0 w 12192000"/>
              <a:gd name="connsiteY10" fmla="*/ 3020937 h 453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537825">
                <a:moveTo>
                  <a:pt x="0" y="0"/>
                </a:moveTo>
                <a:lnTo>
                  <a:pt x="12192000" y="0"/>
                </a:lnTo>
                <a:lnTo>
                  <a:pt x="12192000" y="3020937"/>
                </a:lnTo>
                <a:lnTo>
                  <a:pt x="12192000" y="3213062"/>
                </a:lnTo>
                <a:lnTo>
                  <a:pt x="12192000" y="4188880"/>
                </a:lnTo>
                <a:lnTo>
                  <a:pt x="12113803" y="4197163"/>
                </a:lnTo>
                <a:cubicBezTo>
                  <a:pt x="10139508" y="4395112"/>
                  <a:pt x="8237152" y="4488115"/>
                  <a:pt x="6753597" y="4520720"/>
                </a:cubicBezTo>
                <a:cubicBezTo>
                  <a:pt x="4940362" y="4560569"/>
                  <a:pt x="2657278" y="4541239"/>
                  <a:pt x="400746" y="4349377"/>
                </a:cubicBezTo>
                <a:lnTo>
                  <a:pt x="0" y="4312401"/>
                </a:lnTo>
                <a:lnTo>
                  <a:pt x="0" y="3213062"/>
                </a:lnTo>
                <a:lnTo>
                  <a:pt x="0" y="3020937"/>
                </a:lnTo>
                <a:close/>
              </a:path>
            </a:pathLst>
          </a:custGeom>
          <a:solidFill>
            <a:schemeClr val="tx1"/>
          </a:soli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0C0B4C7C-919D-4740-9707-3F3C9A448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885" y="671951"/>
            <a:ext cx="7109223" cy="3359108"/>
          </a:xfrm>
          <a:prstGeom prst="rect">
            <a:avLst/>
          </a:prstGeom>
        </p:spPr>
      </p:pic>
      <p:sp>
        <p:nvSpPr>
          <p:cNvPr id="36" name="Content Placeholder 8">
            <a:extLst>
              <a:ext uri="{FF2B5EF4-FFF2-40B4-BE49-F238E27FC236}">
                <a16:creationId xmlns:a16="http://schemas.microsoft.com/office/drawing/2014/main" id="{B1160542-451C-4188-BBE1-4C7AE4EB0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4767660"/>
            <a:ext cx="6281873" cy="177030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13216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A735B8-DAE4-4055-A0A6-5A86CE0D0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48" y="1481328"/>
            <a:ext cx="292608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Community Message Board</a:t>
            </a:r>
          </a:p>
        </p:txBody>
      </p:sp>
      <p:sp>
        <p:nvSpPr>
          <p:cNvPr id="34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7" name="Content Placeholder 6" descr="A picture containing text, grass, outdoor, tree&#10;&#10;Description automatically generated">
            <a:extLst>
              <a:ext uri="{FF2B5EF4-FFF2-40B4-BE49-F238E27FC236}">
                <a16:creationId xmlns:a16="http://schemas.microsoft.com/office/drawing/2014/main" id="{85B5FE68-F52D-4DBE-8B13-1BB2AD228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6" r="1" b="295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1440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2527-9052-4D1B-95B6-F477DB654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Strengthening Connections</a:t>
            </a:r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CEB1D959-67D5-4564-A874-5E54FC252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62" y="1973963"/>
            <a:ext cx="3496161" cy="905133"/>
          </a:xfr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95567567-F2BE-41DC-96B2-C68A575AD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4" y="2043449"/>
            <a:ext cx="3056523" cy="1385550"/>
          </a:xfrm>
          <a:prstGeom prst="rect">
            <a:avLst/>
          </a:prstGeom>
        </p:spPr>
      </p:pic>
      <p:pic>
        <p:nvPicPr>
          <p:cNvPr id="9" name="Picture 8" descr="Icon&#10;&#10;Description automatically generated with low confidence">
            <a:extLst>
              <a:ext uri="{FF2B5EF4-FFF2-40B4-BE49-F238E27FC236}">
                <a16:creationId xmlns:a16="http://schemas.microsoft.com/office/drawing/2014/main" id="{3267361D-8AB1-4846-9233-BB24E2300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62" y="3522649"/>
            <a:ext cx="3771900" cy="1209675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F697E5-DBB8-468C-A726-ACBD78A81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631" y="1921836"/>
            <a:ext cx="2809875" cy="1628775"/>
          </a:xfrm>
          <a:prstGeom prst="rect">
            <a:avLst/>
          </a:prstGeom>
        </p:spPr>
      </p:pic>
      <p:pic>
        <p:nvPicPr>
          <p:cNvPr id="13" name="Picture 12" descr="A picture containing text, plant, tree, conifer&#10;&#10;Description automatically generated">
            <a:extLst>
              <a:ext uri="{FF2B5EF4-FFF2-40B4-BE49-F238E27FC236}">
                <a16:creationId xmlns:a16="http://schemas.microsoft.com/office/drawing/2014/main" id="{2F384A6E-D1EF-45AF-9612-26D6AE4CBC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74" y="4078724"/>
            <a:ext cx="1800225" cy="2543175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FFAFD274-A471-400D-B7C0-4796215A9C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0" y="1845221"/>
            <a:ext cx="1253800" cy="1594027"/>
          </a:xfrm>
          <a:prstGeom prst="rect">
            <a:avLst/>
          </a:prstGeom>
        </p:spPr>
      </p:pic>
      <p:pic>
        <p:nvPicPr>
          <p:cNvPr id="19" name="Picture 18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E3B87C3-572F-4E85-AE38-C42C89A182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089" y="4605549"/>
            <a:ext cx="2143125" cy="2143125"/>
          </a:xfrm>
          <a:prstGeom prst="rect">
            <a:avLst/>
          </a:prstGeom>
        </p:spPr>
      </p:pic>
      <p:pic>
        <p:nvPicPr>
          <p:cNvPr id="21" name="Picture 20" descr="A sign on a building&#10;&#10;Description automatically generated with low confidence">
            <a:extLst>
              <a:ext uri="{FF2B5EF4-FFF2-40B4-BE49-F238E27FC236}">
                <a16:creationId xmlns:a16="http://schemas.microsoft.com/office/drawing/2014/main" id="{48197DAF-F33E-4150-81C4-34ED5E5A0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543" y="3221909"/>
            <a:ext cx="1862003" cy="1862003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D695D785-D261-44EB-BCEF-BBFA759AE0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704" y="5413763"/>
            <a:ext cx="3198075" cy="1092792"/>
          </a:xfrm>
          <a:prstGeom prst="rect">
            <a:avLst/>
          </a:prstGeom>
        </p:spPr>
      </p:pic>
      <p:pic>
        <p:nvPicPr>
          <p:cNvPr id="25" name="Picture 24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27D8796B-DA8C-4EFE-A97C-DD58136B6C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9" y="4152910"/>
            <a:ext cx="1827176" cy="214312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349A17A-BA68-4438-86E2-21D9282E2E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81" y="3693346"/>
            <a:ext cx="142875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95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60BDF-AAC2-42F7-88CC-C6A0123C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Hallmark Campaigns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33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B1BDDBF5-76B3-42EB-8375-09FD2934A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69" y="918546"/>
            <a:ext cx="7719897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62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60BDF-AAC2-42F7-88CC-C6A0123C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Building Community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06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D7DA6-31BE-42C7-B6C5-B6521F319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4700">
                <a:solidFill>
                  <a:schemeClr val="bg1"/>
                </a:solidFill>
              </a:rPr>
              <a:t>Neighborhood Improvements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B3567F-2E9B-48B1-AD37-F8B8A3C77D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6102506"/>
              </p:ext>
            </p:extLst>
          </p:nvPr>
        </p:nvGraphicFramePr>
        <p:xfrm>
          <a:off x="5468389" y="190006"/>
          <a:ext cx="6263640" cy="5935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6673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D7DA6-31BE-42C7-B6C5-B6521F319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/>
              <a:t>Strengthening Community Connections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80243-B465-4DB8-8D68-221F80D11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Show the Love Valentine’s Day card campaign;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Community Connections;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Community Interest Groups;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COVID Vaccination Drive;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Victory Heights Voices</a:t>
            </a:r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561F5AD-05FD-4294-A3EF-F0CDA29D0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32" y="2894670"/>
            <a:ext cx="5150277" cy="2893414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2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60BDF-AAC2-42F7-88CC-C6A0123C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Coming Soon in 2022…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07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D396B13-A10E-4A7C-A096-8CAE0B98B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grass, outdoor, tree, field&#10;&#10;Description automatically generated">
            <a:extLst>
              <a:ext uri="{FF2B5EF4-FFF2-40B4-BE49-F238E27FC236}">
                <a16:creationId xmlns:a16="http://schemas.microsoft.com/office/drawing/2014/main" id="{D5651C67-D65C-4218-9184-F51941699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r="7658" b="-1"/>
          <a:stretch/>
        </p:blipFill>
        <p:spPr>
          <a:xfrm>
            <a:off x="4821287" y="348856"/>
            <a:ext cx="7047273" cy="6160289"/>
          </a:xfrm>
          <a:custGeom>
            <a:avLst/>
            <a:gdLst/>
            <a:ahLst/>
            <a:cxnLst/>
            <a:rect l="l" t="t" r="r" b="b"/>
            <a:pathLst>
              <a:path w="7047273" h="6160289">
                <a:moveTo>
                  <a:pt x="0" y="0"/>
                </a:moveTo>
                <a:lnTo>
                  <a:pt x="7047273" y="0"/>
                </a:lnTo>
                <a:lnTo>
                  <a:pt x="7047273" y="2807326"/>
                </a:lnTo>
                <a:lnTo>
                  <a:pt x="3603828" y="6155120"/>
                </a:lnTo>
                <a:lnTo>
                  <a:pt x="7047273" y="6155120"/>
                </a:lnTo>
                <a:lnTo>
                  <a:pt x="7047273" y="6160289"/>
                </a:lnTo>
                <a:lnTo>
                  <a:pt x="0" y="6160289"/>
                </a:lnTo>
                <a:close/>
              </a:path>
            </a:pathLst>
          </a:cu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B7117A-6A3D-4C1E-8D25-852D81E78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74" y="625059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96E36-2A98-47F1-83E2-4910D8138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383528"/>
            <a:ext cx="3371456" cy="31675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7200"/>
              <a:t>Traffic Calming</a:t>
            </a:r>
          </a:p>
        </p:txBody>
      </p:sp>
    </p:spTree>
    <p:extLst>
      <p:ext uri="{BB962C8B-B14F-4D97-AF65-F5344CB8AC3E}">
        <p14:creationId xmlns:p14="http://schemas.microsoft.com/office/powerpoint/2010/main" val="2793804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A1FE5E-9884-466E-AECD-A8A3C79DC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Website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E06BB59-3495-4CAE-80B3-59FEC6D87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75" y="2509911"/>
            <a:ext cx="8242550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59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outdoor, tree, sky&#10;&#10;Description automatically generated">
            <a:extLst>
              <a:ext uri="{FF2B5EF4-FFF2-40B4-BE49-F238E27FC236}">
                <a16:creationId xmlns:a16="http://schemas.microsoft.com/office/drawing/2014/main" id="{A368761B-75DC-41F7-B458-3B337B68D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6" b="113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0284C-164E-43EE-B034-EE46B511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Recruit &amp; Energize Volunteers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383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AEFEB2C6-859D-4860-B261-D3FA3BCD5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" b="94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E279B-3723-4BA1-8039-9FA2E5936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Calendar of Events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821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83E81-7AE4-45FC-8706-AF599C789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Logo and Branding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657701AF-BE45-490C-8121-284F620EB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291713"/>
            <a:ext cx="3425609" cy="2029673"/>
          </a:xfrm>
          <a:prstGeom prst="rect">
            <a:avLst/>
          </a:prstGeom>
        </p:spPr>
      </p:pic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A83785F8-333A-40ED-B53A-6E219B990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1409594"/>
            <a:ext cx="3433324" cy="179391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outdoor, tree, stone&#10;&#10;Description automatically generated">
            <a:extLst>
              <a:ext uri="{FF2B5EF4-FFF2-40B4-BE49-F238E27FC236}">
                <a16:creationId xmlns:a16="http://schemas.microsoft.com/office/drawing/2014/main" id="{FC9E3CE4-F555-4A78-AF04-40A025426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2864" y="829749"/>
            <a:ext cx="3997637" cy="299822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303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6D4204-80BF-4FAA-81BA-E237675E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Eight Utility Box Works of Art</a:t>
            </a:r>
          </a:p>
        </p:txBody>
      </p:sp>
      <p:pic>
        <p:nvPicPr>
          <p:cNvPr id="5" name="Content Placeholder 4" descr="A picture containing outdoor, tree, stone&#10;&#10;Description automatically generated">
            <a:extLst>
              <a:ext uri="{FF2B5EF4-FFF2-40B4-BE49-F238E27FC236}">
                <a16:creationId xmlns:a16="http://schemas.microsoft.com/office/drawing/2014/main" id="{9337987B-12A0-4597-9454-05C00207E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3510" y="1207656"/>
            <a:ext cx="5923584" cy="444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57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99618-A3CF-418B-8245-E20B83733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Food Truck Fridays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, tree, outdoor, people&#10;&#10;Description automatically generated">
            <a:extLst>
              <a:ext uri="{FF2B5EF4-FFF2-40B4-BE49-F238E27FC236}">
                <a16:creationId xmlns:a16="http://schemas.microsoft.com/office/drawing/2014/main" id="{696DA43C-CE2E-4C69-980A-0EBFEF780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975392"/>
            <a:ext cx="6553545" cy="49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76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DB792E-48F5-4AF6-9BD6-A099D43C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Sharing Goals to Recruit Support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6A5DC6D-8EA3-4E58-B3C9-8575C104A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75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D396B13-A10E-4A7C-A096-8CAE0B98B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indoor, table, child&#10;&#10;Description automatically generated">
            <a:extLst>
              <a:ext uri="{FF2B5EF4-FFF2-40B4-BE49-F238E27FC236}">
                <a16:creationId xmlns:a16="http://schemas.microsoft.com/office/drawing/2014/main" id="{0A3BE0BF-9DA2-4535-819D-1D430581F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9" r="-1" b="-1"/>
          <a:stretch/>
        </p:blipFill>
        <p:spPr>
          <a:xfrm>
            <a:off x="4821287" y="348856"/>
            <a:ext cx="7047273" cy="6160289"/>
          </a:xfrm>
          <a:custGeom>
            <a:avLst/>
            <a:gdLst/>
            <a:ahLst/>
            <a:cxnLst/>
            <a:rect l="l" t="t" r="r" b="b"/>
            <a:pathLst>
              <a:path w="7047273" h="6160289">
                <a:moveTo>
                  <a:pt x="0" y="0"/>
                </a:moveTo>
                <a:lnTo>
                  <a:pt x="7047273" y="0"/>
                </a:lnTo>
                <a:lnTo>
                  <a:pt x="7047273" y="2807326"/>
                </a:lnTo>
                <a:lnTo>
                  <a:pt x="3603828" y="6155120"/>
                </a:lnTo>
                <a:lnTo>
                  <a:pt x="7047273" y="6155120"/>
                </a:lnTo>
                <a:lnTo>
                  <a:pt x="7047273" y="6160289"/>
                </a:lnTo>
                <a:lnTo>
                  <a:pt x="0" y="6160289"/>
                </a:lnTo>
                <a:close/>
              </a:path>
            </a:pathLst>
          </a:cu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B7117A-6A3D-4C1E-8D25-852D81E78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74" y="625059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8C88E9-F874-483E-9641-B8F89AB7F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1383528"/>
            <a:ext cx="3371456" cy="31675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600"/>
              <a:t>Victory Heights Co-Op Preschool</a:t>
            </a:r>
          </a:p>
        </p:txBody>
      </p:sp>
    </p:spTree>
    <p:extLst>
      <p:ext uri="{BB962C8B-B14F-4D97-AF65-F5344CB8AC3E}">
        <p14:creationId xmlns:p14="http://schemas.microsoft.com/office/powerpoint/2010/main" val="992112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3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5260F-07DB-42A8-A499-3EF81F62D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Strengthen Local Business Relationships</a:t>
            </a:r>
          </a:p>
        </p:txBody>
      </p:sp>
      <p:pic>
        <p:nvPicPr>
          <p:cNvPr id="5" name="Content Placeholder 4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FB8ECEA0-8B87-4398-923A-23D1ABCD5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11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121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20FC62-F012-4B9A-A0A0-65B61AEAD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5" y="956140"/>
            <a:ext cx="6589537" cy="4942152"/>
          </a:xfrm>
          <a:prstGeom prst="rect">
            <a:avLst/>
          </a:prstGeom>
        </p:spPr>
      </p:pic>
      <p:sp>
        <p:nvSpPr>
          <p:cNvPr id="18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26390-43E1-4E36-8F6F-AC17A349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497" y="1056640"/>
            <a:ext cx="3197660" cy="31257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Playground Toy Drive</a:t>
            </a:r>
          </a:p>
        </p:txBody>
      </p:sp>
    </p:spTree>
    <p:extLst>
      <p:ext uri="{BB962C8B-B14F-4D97-AF65-F5344CB8AC3E}">
        <p14:creationId xmlns:p14="http://schemas.microsoft.com/office/powerpoint/2010/main" val="1786401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tream in a forest&#10;&#10;Description automatically generated with low confidence">
            <a:extLst>
              <a:ext uri="{FF2B5EF4-FFF2-40B4-BE49-F238E27FC236}">
                <a16:creationId xmlns:a16="http://schemas.microsoft.com/office/drawing/2014/main" id="{7F327091-DCC1-4912-9EF2-432043391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4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135A98-DE4C-4EC1-9E30-A634C9F30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And So Much More!</a:t>
            </a:r>
          </a:p>
        </p:txBody>
      </p:sp>
    </p:spTree>
    <p:extLst>
      <p:ext uri="{BB962C8B-B14F-4D97-AF65-F5344CB8AC3E}">
        <p14:creationId xmlns:p14="http://schemas.microsoft.com/office/powerpoint/2010/main" val="29421209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60BDF-AAC2-42F7-88CC-C6A0123C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73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243DAB-09C6-4651-9158-7328AFA7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48" y="1481328"/>
            <a:ext cx="292608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Food Truck Fridays</a:t>
            </a:r>
          </a:p>
        </p:txBody>
      </p:sp>
      <p:sp>
        <p:nvSpPr>
          <p:cNvPr id="32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ree, outdoor, grass, parked&#10;&#10;Description automatically generated">
            <a:extLst>
              <a:ext uri="{FF2B5EF4-FFF2-40B4-BE49-F238E27FC236}">
                <a16:creationId xmlns:a16="http://schemas.microsoft.com/office/drawing/2014/main" id="{1AA4CB25-AE4F-4129-BEA3-C70468362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7" r="1" b="1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975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A88B16-1793-4DF2-9D86-3F271C26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Neighborhood Survey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BE26F4-97E9-41D3-BA54-4C7227B6B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5" y="2427541"/>
            <a:ext cx="10250351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05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46AE23-240A-4AF2-B61D-048AC7C1B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r="1105" b="-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35D431-2591-40FB-9AF0-771CFB780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Mayor Mondays</a:t>
            </a:r>
          </a:p>
        </p:txBody>
      </p:sp>
    </p:spTree>
    <p:extLst>
      <p:ext uri="{BB962C8B-B14F-4D97-AF65-F5344CB8AC3E}">
        <p14:creationId xmlns:p14="http://schemas.microsoft.com/office/powerpoint/2010/main" val="1944574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F34BD8FC-29C8-41ED-AAD9-D0EA535BE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917" y="918546"/>
            <a:ext cx="5975200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94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760BDF-AAC2-42F7-88CC-C6A0123C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Social Events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50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A67AF8F-31EF-400E-B7D8-14B785A96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5" y="1310327"/>
            <a:ext cx="6589537" cy="4233777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3BC680-BD18-4119-958D-424BDF3CE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497" y="1056640"/>
            <a:ext cx="3197660" cy="31257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Spring Scavenger Hunt</a:t>
            </a:r>
          </a:p>
        </p:txBody>
      </p:sp>
    </p:spTree>
    <p:extLst>
      <p:ext uri="{BB962C8B-B14F-4D97-AF65-F5344CB8AC3E}">
        <p14:creationId xmlns:p14="http://schemas.microsoft.com/office/powerpoint/2010/main" val="2336311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376</Words>
  <Application>Microsoft Office PowerPoint</Application>
  <PresentationFormat>Widescreen</PresentationFormat>
  <Paragraphs>101</Paragraphs>
  <Slides>36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Rockwell</vt:lpstr>
      <vt:lpstr>Office Theme</vt:lpstr>
      <vt:lpstr>Victory Heights  Community Council</vt:lpstr>
      <vt:lpstr>Hallmark Campaigns</vt:lpstr>
      <vt:lpstr>Eight Utility Box Works of Art</vt:lpstr>
      <vt:lpstr>Food Truck Fridays</vt:lpstr>
      <vt:lpstr>Neighborhood Survey</vt:lpstr>
      <vt:lpstr>Mayor Mondays</vt:lpstr>
      <vt:lpstr>PowerPoint Presentation</vt:lpstr>
      <vt:lpstr>Social Events</vt:lpstr>
      <vt:lpstr>Spring Scavenger Hunt</vt:lpstr>
      <vt:lpstr>Inaugural Fall Chili Cook-off</vt:lpstr>
      <vt:lpstr>PowerPoint Presentation</vt:lpstr>
      <vt:lpstr>Craft Fair</vt:lpstr>
      <vt:lpstr>Monthly Meeting with Interesting Speakers</vt:lpstr>
      <vt:lpstr>August Silly Walk</vt:lpstr>
      <vt:lpstr>Communications</vt:lpstr>
      <vt:lpstr>Facebook Audiences</vt:lpstr>
      <vt:lpstr>Building Communication Communities</vt:lpstr>
      <vt:lpstr>Community Message Board</vt:lpstr>
      <vt:lpstr>Strengthening Connections</vt:lpstr>
      <vt:lpstr>PowerPoint Presentation</vt:lpstr>
      <vt:lpstr>Building Community</vt:lpstr>
      <vt:lpstr>Neighborhood Improvements</vt:lpstr>
      <vt:lpstr>Strengthening Community Connections</vt:lpstr>
      <vt:lpstr>Coming Soon in 2022…</vt:lpstr>
      <vt:lpstr>Traffic Calming</vt:lpstr>
      <vt:lpstr>New Website</vt:lpstr>
      <vt:lpstr>Recruit &amp; Energize Volunteers</vt:lpstr>
      <vt:lpstr>Calendar of Events</vt:lpstr>
      <vt:lpstr>Logo and Branding</vt:lpstr>
      <vt:lpstr>Food Truck Fridays</vt:lpstr>
      <vt:lpstr>Sharing Goals to Recruit Support</vt:lpstr>
      <vt:lpstr>Victory Heights Co-Op Preschool</vt:lpstr>
      <vt:lpstr>Strengthen Local Business Relationships</vt:lpstr>
      <vt:lpstr>Playground Toy Drive</vt:lpstr>
      <vt:lpstr>And So Much More!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Cober</dc:creator>
  <cp:lastModifiedBy>Ben Cober</cp:lastModifiedBy>
  <cp:revision>8</cp:revision>
  <dcterms:created xsi:type="dcterms:W3CDTF">2021-11-02T18:43:09Z</dcterms:created>
  <dcterms:modified xsi:type="dcterms:W3CDTF">2021-11-10T20:59:23Z</dcterms:modified>
</cp:coreProperties>
</file>